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99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c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4" Type="http://schemas.openxmlformats.org/officeDocument/2006/relationships/slide" Target="slide33.xml"/><Relationship Id="rId3" Type="http://schemas.openxmlformats.org/officeDocument/2006/relationships/slide" Target="slide19.xml"/><Relationship Id="rId2" Type="http://schemas.openxmlformats.org/officeDocument/2006/relationships/image" Target="../media/image11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P_6_BD#b9893fab5?colgroup=3,3,4,10,6&amp;pid=2e9088fcd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17936" cy="3922015"/>
        </p:xfrm>
        <a:graphic>
          <a:graphicData uri="http://schemas.openxmlformats.org/drawingml/2006/table">
            <a:tbl>
              <a:tblPr/>
              <a:tblGrid>
                <a:gridCol w="1371600"/>
                <a:gridCol w="1298448"/>
                <a:gridCol w="1655064"/>
                <a:gridCol w="4041648"/>
                <a:gridCol w="2551176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流派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代表诗人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核心主张/创作特点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代表作品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78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七月派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二十世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纪三四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十年代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艾青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田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间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胡风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①强调诗歌的现实战斗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性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②反映抗战救亡主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题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风格粗犷豪放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融合现实主义与浪漫主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艾青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《大堰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河——我的保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姆》《向太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阳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田间《给战斗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者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P_6_BD#b9893fab5?colgroup=3,3,4,10,6&amp;pid=2e9088fcd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17936" cy="2812543"/>
        </p:xfrm>
        <a:graphic>
          <a:graphicData uri="http://schemas.openxmlformats.org/drawingml/2006/table">
            <a:tbl>
              <a:tblPr/>
              <a:tblGrid>
                <a:gridCol w="1371600"/>
                <a:gridCol w="1298448"/>
                <a:gridCol w="1655064"/>
                <a:gridCol w="4041648"/>
                <a:gridCol w="2551176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流派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代表诗人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核心主张/创作特点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代表作品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34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九叶派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二十世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纪四五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十年代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穆旦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郑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敏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袁可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①追求“现实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象征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学的综合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②主张感性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与知性融合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③注重诗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歌形式的创新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穆旦《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赞美》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诗八首》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郑敏《金黄的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稻束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5077b7df?pid=6b424584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000" dirty="0"/>
          </a:p>
        </p:txBody>
      </p:sp>
      <p:sp>
        <p:nvSpPr>
          <p:cNvPr id="3" name="QO_6_BD.1_1#f0080604b?pid=f5077b7df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7_BD.2_1#5a280e5c9?pid=f0080604b&amp;color=0,0,0&amp;vtp=1&amp;bbb=1"/>
          <p:cNvSpPr/>
          <p:nvPr/>
        </p:nvSpPr>
        <p:spPr>
          <a:xfrm>
            <a:off x="612648" y="178231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河畔(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青荇(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长篙(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笙箫(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7_AN.3_1#5a280e5c9.bracket?pid=f0080604b&amp;color=0,0,0&amp;vpa=1&amp;vtp=1&amp;bbb=1"/>
          <p:cNvSpPr/>
          <p:nvPr/>
        </p:nvSpPr>
        <p:spPr>
          <a:xfrm>
            <a:off x="1791367" y="1789938"/>
            <a:ext cx="8350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p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7" name="QB_7_AN.5_1#5a280e5c9.bracket?pid=f0080604b&amp;color=0,0,0&amp;vpa=2&amp;vtp=1&amp;bbb=1"/>
          <p:cNvSpPr/>
          <p:nvPr/>
        </p:nvSpPr>
        <p:spPr>
          <a:xfrm>
            <a:off x="1753267" y="2437638"/>
            <a:ext cx="92868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xìnɡ</a:t>
            </a:r>
            <a:endParaRPr lang="en-US" altLang="zh-CN" sz="2800" dirty="0"/>
          </a:p>
        </p:txBody>
      </p:sp>
      <p:sp>
        <p:nvSpPr>
          <p:cNvPr id="9" name="QB_7_AN.7_1#5a280e5c9.bracket?pid=f0080604b&amp;color=0,0,0&amp;vpa=3&amp;vtp=1&amp;bbb=1"/>
          <p:cNvSpPr/>
          <p:nvPr/>
        </p:nvSpPr>
        <p:spPr>
          <a:xfrm>
            <a:off x="1804067" y="3085338"/>
            <a:ext cx="8112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ɡ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11" name="QB_7_AN.9_1#5a280e5c9.bracket?pid=f0080604b&amp;color=0,0,0&amp;vpa=4&amp;vtp=1&amp;bbb=1"/>
          <p:cNvSpPr/>
          <p:nvPr/>
        </p:nvSpPr>
        <p:spPr>
          <a:xfrm>
            <a:off x="1816767" y="3712083"/>
            <a:ext cx="1146175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shēnɡ</a:t>
            </a:r>
            <a:endParaRPr lang="en-US" altLang="zh-CN" sz="2800" dirty="0"/>
          </a:p>
        </p:txBody>
      </p:sp>
      <p:sp>
        <p:nvSpPr>
          <p:cNvPr id="12" name="QB_7_AN.10_1#5a280e5c9.bracket?pid=f0080604b&amp;color=0,0,0&amp;vpa=5&amp;vtp=1&amp;bbb=1"/>
          <p:cNvSpPr/>
          <p:nvPr/>
        </p:nvSpPr>
        <p:spPr>
          <a:xfrm>
            <a:off x="3258216" y="3712083"/>
            <a:ext cx="8921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13" name="QB_7_BD.2_1#5a280e5c9?pid=f0080604b&amp;color=0,0,0&amp;vtp=1&amp;bbb=1&amp;zzd= 1"/>
          <p:cNvSpPr/>
          <p:nvPr/>
        </p:nvSpPr>
        <p:spPr>
          <a:xfrm>
            <a:off x="1482630" y="2442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2_1#5a280e5c9?pid=f0080604b&amp;color=0,0,0&amp;vtp=1&amp;bbb=1&amp;zzd= 2"/>
          <p:cNvSpPr/>
          <p:nvPr/>
        </p:nvSpPr>
        <p:spPr>
          <a:xfrm>
            <a:off x="1482630" y="30904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2_1#5a280e5c9?pid=f0080604b&amp;color=0,0,0&amp;vtp=1&amp;bbb=1&amp;zzd= 3"/>
          <p:cNvSpPr/>
          <p:nvPr/>
        </p:nvSpPr>
        <p:spPr>
          <a:xfrm>
            <a:off x="1482630" y="37381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2_1#5a280e5c9?pid=f0080604b&amp;color=0,0,0&amp;vtp=1&amp;bbb=1&amp;zzd= 4"/>
          <p:cNvSpPr/>
          <p:nvPr/>
        </p:nvSpPr>
        <p:spPr>
          <a:xfrm>
            <a:off x="1127030" y="43044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2_1#5a280e5c9?pid=f0080604b&amp;color=0,0,0&amp;vtp=1&amp;bbb=1&amp;zzd= 4"/>
          <p:cNvSpPr/>
          <p:nvPr/>
        </p:nvSpPr>
        <p:spPr>
          <a:xfrm>
            <a:off x="1482630" y="43044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1_1#ea1877c95?pid=f5077b7df&amp;color=0,0,0&amp;vtp=1&amp;bt=1&amp;bbb=1"/>
          <p:cNvSpPr/>
          <p:nvPr/>
        </p:nvSpPr>
        <p:spPr>
          <a:xfrm>
            <a:off x="612648" y="468000"/>
            <a:ext cx="10963656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7_BD.12_1#742abbf0f?bid=1&amp;pid=ea1877c95&amp;color=0,0,0&amp;vtp=1"/>
          <p:cNvSpPr/>
          <p:nvPr/>
        </p:nvSpPr>
        <p:spPr>
          <a:xfrm>
            <a:off x="1430212" y="1103507"/>
            <a:ext cx="2012950" cy="181413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róu(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)碎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杂róu(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猿n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7_AN.13_1#742abbf0f.bracket?pid=ea1877c95&amp;color=0,0,0&amp;vpa=6&amp;vtp=1"/>
          <p:cNvSpPr/>
          <p:nvPr/>
        </p:nvSpPr>
        <p:spPr>
          <a:xfrm>
            <a:off x="2042194" y="1111254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揉</a:t>
            </a:r>
            <a:endParaRPr lang="en-US" altLang="zh-CN" sz="2800" dirty="0"/>
          </a:p>
        </p:txBody>
      </p:sp>
      <p:sp>
        <p:nvSpPr>
          <p:cNvPr id="5" name="QB_7_AN.14_1#742abbf0f.bracket?pid=ea1877c95&amp;color=0,0,0&amp;vpa=7&amp;vtp=1"/>
          <p:cNvSpPr/>
          <p:nvPr/>
        </p:nvSpPr>
        <p:spPr>
          <a:xfrm>
            <a:off x="2397794" y="1746254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糅</a:t>
            </a:r>
            <a:endParaRPr lang="en-US" altLang="zh-CN" sz="2800" dirty="0"/>
          </a:p>
        </p:txBody>
      </p:sp>
      <p:sp>
        <p:nvSpPr>
          <p:cNvPr id="6" name="QB_7_AN.15_1#742abbf0f.bracket?pid=ea1877c95&amp;color=0,0,0&amp;vpa=8&amp;vtp=1"/>
          <p:cNvSpPr/>
          <p:nvPr/>
        </p:nvSpPr>
        <p:spPr>
          <a:xfrm>
            <a:off x="2456530" y="2360236"/>
            <a:ext cx="615950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猱</a:t>
            </a:r>
            <a:endParaRPr lang="en-US" altLang="zh-CN" sz="2800" dirty="0"/>
          </a:p>
        </p:txBody>
      </p:sp>
      <p:sp>
        <p:nvSpPr>
          <p:cNvPr id="7" name="QB_7_BD.16_1#11ef19344?bid=2&amp;pid=ea1877c95&amp;color=0,0,0&amp;vtp=1"/>
          <p:cNvSpPr/>
          <p:nvPr/>
        </p:nvSpPr>
        <p:spPr>
          <a:xfrm>
            <a:off x="1430212" y="2995490"/>
            <a:ext cx="2151063" cy="181413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漫sù(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shuò(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)风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shuò(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)倒</a:t>
            </a:r>
            <a:endParaRPr lang="en-US" altLang="zh-CN" sz="2800" dirty="0"/>
          </a:p>
        </p:txBody>
      </p:sp>
      <p:sp>
        <p:nvSpPr>
          <p:cNvPr id="8" name="QB_7_AN.17_1#11ef19344.bracket?pid=ea1877c95&amp;color=0,0,0&amp;vpa=9&amp;vtp=1"/>
          <p:cNvSpPr/>
          <p:nvPr/>
        </p:nvSpPr>
        <p:spPr>
          <a:xfrm>
            <a:off x="2239044" y="3003237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溯</a:t>
            </a:r>
            <a:endParaRPr lang="en-US" altLang="zh-CN" sz="2800" dirty="0"/>
          </a:p>
        </p:txBody>
      </p:sp>
      <p:sp>
        <p:nvSpPr>
          <p:cNvPr id="9" name="QB_7_AN.18_1#11ef19344.bracket?pid=ea1877c95&amp;color=0,0,0&amp;vpa=10&amp;vtp=1"/>
          <p:cNvSpPr/>
          <p:nvPr/>
        </p:nvSpPr>
        <p:spPr>
          <a:xfrm>
            <a:off x="2239044" y="3638237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朔</a:t>
            </a:r>
            <a:endParaRPr lang="en-US" altLang="zh-CN" sz="2800" dirty="0"/>
          </a:p>
        </p:txBody>
      </p:sp>
      <p:sp>
        <p:nvSpPr>
          <p:cNvPr id="10" name="QB_7_AN.19_1#11ef19344.bracket?pid=ea1877c95&amp;color=0,0,0&amp;vpa=11&amp;vtp=1"/>
          <p:cNvSpPr/>
          <p:nvPr/>
        </p:nvSpPr>
        <p:spPr>
          <a:xfrm>
            <a:off x="2239044" y="4252219"/>
            <a:ext cx="615950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搠</a:t>
            </a:r>
            <a:endParaRPr lang="en-US" altLang="zh-CN" sz="2800" dirty="0"/>
          </a:p>
        </p:txBody>
      </p:sp>
      <p:sp>
        <p:nvSpPr>
          <p:cNvPr id="11" name="QB_7_BD.12_1#742abbf0f?bid=1&amp;pid=ea1877c95&amp;color=0,0,0&amp;vtp=1"/>
          <p:cNvSpPr/>
          <p:nvPr/>
        </p:nvSpPr>
        <p:spPr>
          <a:xfrm>
            <a:off x="612649" y="1759335"/>
            <a:ext cx="525463" cy="6350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47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1357507"/>
            <a:ext cx="165100" cy="143090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16_1#11ef19344?bid=2&amp;pid=ea1877c95&amp;color=0,0,0&amp;vtp=1"/>
          <p:cNvSpPr/>
          <p:nvPr/>
        </p:nvSpPr>
        <p:spPr>
          <a:xfrm>
            <a:off x="612649" y="3651318"/>
            <a:ext cx="525463" cy="6350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47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1112712" y="3249490"/>
            <a:ext cx="165100" cy="143090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0_1#481db1670?pid=f5077b7df&amp;color=0,0,0&amp;vtp=1&amp;bt=1&amp;bbb=1"/>
          <p:cNvSpPr/>
          <p:nvPr/>
        </p:nvSpPr>
        <p:spPr>
          <a:xfrm>
            <a:off x="612648" y="468000"/>
            <a:ext cx="10963656" cy="51066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</p:txBody>
      </p:sp>
      <p:sp>
        <p:nvSpPr>
          <p:cNvPr id="3" name="QB_7_BD.21_1#10c552968?pid=481db1670&amp;color=0,0,0&amp;vtp=1&amp;bbb=1"/>
          <p:cNvSpPr/>
          <p:nvPr/>
        </p:nvSpPr>
        <p:spPr>
          <a:xfrm>
            <a:off x="612648" y="1053153"/>
            <a:ext cx="10963656" cy="51066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沉淀·积淀</a:t>
            </a:r>
            <a:endParaRPr lang="en-US" altLang="zh-CN" sz="2800" dirty="0"/>
          </a:p>
        </p:txBody>
      </p:sp>
      <p:pic>
        <p:nvPicPr>
          <p:cNvPr id="4" name="QB_7_BD.21_1#10c552968?pid=481db1670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803531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7_BD.21_2#10c552968?pid=481db1670&amp;color=0,0,0&amp;vtp=1&amp;bbb=1&amp;hb=1"/>
          <p:cNvSpPr/>
          <p:nvPr/>
        </p:nvSpPr>
        <p:spPr>
          <a:xfrm>
            <a:off x="612648" y="1617921"/>
            <a:ext cx="10963656" cy="2792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但用法有别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用于具体事物时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指溶液中难溶解的固体物质从溶液中析出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用于抽象事物时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多形容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资金等凝聚与积累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且形成相对较快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指积累沉淀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重文化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经验等抽象内容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是长时间积累的成果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形成过程很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漫长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6" name="QB_7_BD.21_2#10c552968?pid=481db1670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4627568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7_BD.21_3#10c552968?pid=481db1670&amp;color=0,0,0&amp;vtp=1&amp;bbb=1&amp;hb=1"/>
          <p:cNvSpPr/>
          <p:nvPr/>
        </p:nvSpPr>
        <p:spPr>
          <a:xfrm>
            <a:off x="612648" y="4441957"/>
            <a:ext cx="10963656" cy="16444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这座千年古城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着深厚的历史文化，一砖一瓦都承载着岁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月记忆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。她在此地经历离别的痛楚后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，内心逐渐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出对亲情的珍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。这份情感在古城的沧桑中变得愈发醇厚。</a:t>
            </a:r>
            <a:endParaRPr lang="en-US" altLang="zh-CN" sz="100" dirty="0"/>
          </a:p>
        </p:txBody>
      </p:sp>
      <p:sp>
        <p:nvSpPr>
          <p:cNvPr id="8" name="QB_7_AN.22_1#10c552968.blank?pid=481db1670&amp;color=0,0,0&amp;vpa=12&amp;vtp=1&amp;bbb=1"/>
          <p:cNvSpPr/>
          <p:nvPr/>
        </p:nvSpPr>
        <p:spPr>
          <a:xfrm>
            <a:off x="3875755" y="4412112"/>
            <a:ext cx="973138" cy="515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积淀</a:t>
            </a:r>
            <a:endParaRPr lang="en-US" altLang="zh-CN" sz="2800" dirty="0"/>
          </a:p>
        </p:txBody>
      </p:sp>
      <p:sp>
        <p:nvSpPr>
          <p:cNvPr id="9" name="QB_7_AN.23_1#10c552968.blank?pid=481db1670&amp;color=0,0,0&amp;vpa=13&amp;vtp=1&amp;bbb=1"/>
          <p:cNvSpPr/>
          <p:nvPr/>
        </p:nvSpPr>
        <p:spPr>
          <a:xfrm>
            <a:off x="8090567" y="4983612"/>
            <a:ext cx="973138" cy="515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沉淀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4_1#91278405b?pid=481db1670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斑斓·斑驳</a:t>
            </a:r>
            <a:endParaRPr lang="en-US" altLang="zh-CN" sz="2800" dirty="0"/>
          </a:p>
        </p:txBody>
      </p:sp>
      <p:pic>
        <p:nvPicPr>
          <p:cNvPr id="3" name="QB_7_BD.24_1#91278405b?pid=481db1670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330711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7_BD.24_2#91278405b?pid=481db1670&amp;color=0,0,0&amp;vtp=1&amp;bbb=1&amp;hb=1"/>
          <p:cNvSpPr/>
          <p:nvPr/>
        </p:nvSpPr>
        <p:spPr>
          <a:xfrm>
            <a:off x="612648" y="110668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二者都用于表示色彩错杂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但用法有别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前者侧重形容色彩丰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富绚丽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不单调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能带来强烈视觉冲击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后者侧重形容色彩分布不均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杂乱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有陈旧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零散感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常用来描述历经岁月的事物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QB_7_BD.24_2#91278405b?pid=481db1670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3253046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7_BD.24_3#91278405b?pid=481db1670&amp;color=0,0,0&amp;vtp=1&amp;bbb=1&amp;hb=1"/>
          <p:cNvSpPr/>
          <p:nvPr/>
        </p:nvSpPr>
        <p:spPr>
          <a:xfrm>
            <a:off x="612648" y="3029018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漫步古街，夕阳余晖洒下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。街边老房子墙面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，砖石缝隙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间透出岁月的沧桑。不远处花摊的鲜花却色彩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红的似火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的如霞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，与陈旧建筑相映成趣，勾勒出时光交织的独特画面。</a:t>
            </a:r>
            <a:endParaRPr lang="en-US" altLang="zh-CN" sz="100" dirty="0"/>
          </a:p>
        </p:txBody>
      </p:sp>
      <p:sp>
        <p:nvSpPr>
          <p:cNvPr id="7" name="QB_7_AN.25_1#91278405b.blank?pid=481db1670&amp;color=0,0,0&amp;vpa=14&amp;vtp=1&amp;bbb=1"/>
          <p:cNvSpPr/>
          <p:nvPr/>
        </p:nvSpPr>
        <p:spPr>
          <a:xfrm>
            <a:off x="8498555" y="2998538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斑驳</a:t>
            </a:r>
            <a:endParaRPr lang="en-US" altLang="zh-CN" sz="2800" dirty="0"/>
          </a:p>
        </p:txBody>
      </p:sp>
      <p:sp>
        <p:nvSpPr>
          <p:cNvPr id="8" name="QB_7_AN.26_1#91278405b.blank?pid=481db1670&amp;color=0,0,0&amp;vpa=15&amp;vtp=1&amp;bbb=1"/>
          <p:cNvSpPr/>
          <p:nvPr/>
        </p:nvSpPr>
        <p:spPr>
          <a:xfrm>
            <a:off x="7734967" y="3646238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斑斓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1_1#a1e3456ad?pid=f5077b7df&amp;color=0,0,0&amp;vtp=1&amp;bt=1&amp;bbb=1&amp;hb=1&amp;hltap=1"/>
          <p:cNvSpPr/>
          <p:nvPr/>
        </p:nvSpPr>
        <p:spPr>
          <a:xfrm>
            <a:off x="612648" y="468000"/>
            <a:ext cx="10963656" cy="56067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语言的锤炼——句式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有的同学认为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：将“悄悄的我走了，/正如我悄悄的来”调整为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“我悄悄的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，/正如我悄悄的来”能更准确传达不舍之情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。试分析调整前后在表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达效果上的差异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2_1#a1e3456ad?pid=f5077b7df&amp;color=0,0,0&amp;vtp=1&amp;bt=1&amp;bbb=1&amp;hb=1&amp;hla=1"/>
          <p:cNvSpPr/>
          <p:nvPr/>
        </p:nvSpPr>
        <p:spPr>
          <a:xfrm>
            <a:off x="612648" y="2994284"/>
            <a:ext cx="10963656" cy="3042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原句将“悄悄的”提前，通过状语前置达到强调效果，突出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”这一动作特征，更强烈地表现出诗人离别时小心翼翼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、不忍惊扰康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桥的心境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。②调整后句式更常规，“悄悄的”修饰作用减弱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，情感表达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的细腻度和感染力不如原句，原句在语言表达的准确性和情感传递上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更胜一筹。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bf675b2c?pid=6b4245845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000" dirty="0"/>
          </a:p>
        </p:txBody>
      </p:sp>
      <p:sp>
        <p:nvSpPr>
          <p:cNvPr id="3" name="QB_6_BD.28_1#8359d356e?pid=7bf675b2c&amp;color=0,0,0&amp;vtp=1&amp;bbb=1"/>
          <p:cNvSpPr/>
          <p:nvPr/>
        </p:nvSpPr>
        <p:spPr>
          <a:xfrm>
            <a:off x="612648" y="1149477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28_2#8359d356e?pid=7bf675b2c&amp;color=0,0,0&amp;tib=255,255,255&amp;vip=16#19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400" y="1850390"/>
            <a:ext cx="7469898" cy="42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AN.29_1#8359d356e.blank?pid=7bf675b2c&amp;color=0,0,0&amp;vpa=16&amp;vtp=1"/>
          <p:cNvSpPr/>
          <p:nvPr/>
        </p:nvSpPr>
        <p:spPr>
          <a:xfrm>
            <a:off x="5085967" y="3187021"/>
            <a:ext cx="812129" cy="338387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青荇</a:t>
            </a:r>
            <a:endParaRPr lang="en-US" altLang="zh-CN" sz="2600" dirty="0"/>
          </a:p>
        </p:txBody>
      </p:sp>
      <p:sp>
        <p:nvSpPr>
          <p:cNvPr id="6" name="QB_6_AN.30_1#8359d356e.blank?pid=7bf675b2c&amp;color=0,0,0&amp;vpa=17&amp;vtp=1"/>
          <p:cNvSpPr/>
          <p:nvPr/>
        </p:nvSpPr>
        <p:spPr>
          <a:xfrm>
            <a:off x="5102886" y="3753818"/>
            <a:ext cx="862887" cy="31300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清泉</a:t>
            </a:r>
            <a:endParaRPr lang="en-US" altLang="zh-CN" sz="2600" dirty="0"/>
          </a:p>
        </p:txBody>
      </p:sp>
      <p:sp>
        <p:nvSpPr>
          <p:cNvPr id="7" name="QB_6_AN.31_1#8359d356e.blank?pid=7bf675b2c&amp;color=0,0,0&amp;vpa=18&amp;vtp=1"/>
          <p:cNvSpPr/>
          <p:nvPr/>
        </p:nvSpPr>
        <p:spPr>
          <a:xfrm>
            <a:off x="5102886" y="4278320"/>
            <a:ext cx="812129" cy="338387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星辉</a:t>
            </a:r>
            <a:endParaRPr lang="en-US" altLang="zh-CN" sz="2600" dirty="0"/>
          </a:p>
        </p:txBody>
      </p:sp>
      <p:sp>
        <p:nvSpPr>
          <p:cNvPr id="8" name="QB_6_AN.32_1#8359d356e.blank?pid=7bf675b2c&amp;color=0,0,0&amp;vpa=19&amp;vtp=1"/>
          <p:cNvSpPr/>
          <p:nvPr/>
        </p:nvSpPr>
        <p:spPr>
          <a:xfrm>
            <a:off x="5145185" y="4768980"/>
            <a:ext cx="761371" cy="37222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夏虫</a:t>
            </a:r>
            <a:endParaRPr lang="en-US" altLang="zh-CN" sz="26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3_1#bf70627c9?pid=7bf675b2c&amp;color=0,0,0&amp;vtp=1&amp;bt=1&amp;bbb=1&amp;hb=1"/>
          <p:cNvSpPr/>
          <p:nvPr/>
        </p:nvSpPr>
        <p:spPr>
          <a:xfrm>
            <a:off x="612648" y="468000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本诗通过描绘康桥的①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，表达了对康桥的②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流露出诗人对往昔③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的那段美好时光的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怀念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，以及对逝去的理想等的无限怅惘与感伤，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蕴含着对④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的向往和追求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34_1#bf70627c9.blank?pid=7bf675b2c&amp;color=0,0,0&amp;vpa=20&amp;vtp=1&amp;bbb=1"/>
          <p:cNvSpPr/>
          <p:nvPr/>
        </p:nvSpPr>
        <p:spPr>
          <a:xfrm>
            <a:off x="4890166" y="1085220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美丽景致</a:t>
            </a:r>
            <a:endParaRPr lang="en-US" altLang="zh-CN" sz="2800" dirty="0"/>
          </a:p>
        </p:txBody>
      </p:sp>
      <p:sp>
        <p:nvSpPr>
          <p:cNvPr id="4" name="QB_6_AN.35_1#bf70627c9.blank?pid=7bf675b2c&amp;color=0,0,0&amp;vpa=21&amp;vtp=1&amp;bbb=1&amp;hb=1"/>
          <p:cNvSpPr/>
          <p:nvPr/>
        </p:nvSpPr>
        <p:spPr>
          <a:xfrm>
            <a:off x="612648" y="1085220"/>
            <a:ext cx="10963656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眷恋与不舍</a:t>
            </a:r>
            <a:endParaRPr lang="en-US" altLang="zh-CN" sz="2800" dirty="0"/>
          </a:p>
        </p:txBody>
      </p:sp>
      <p:sp>
        <p:nvSpPr>
          <p:cNvPr id="5" name="QB_6_AN.36_1#bf70627c9.blank?pid=7bf675b2c&amp;color=0,0,0&amp;vpa=22&amp;vtp=1&amp;bbb=1"/>
          <p:cNvSpPr/>
          <p:nvPr/>
        </p:nvSpPr>
        <p:spPr>
          <a:xfrm>
            <a:off x="5423566" y="1732920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在康桥求学、生活</a:t>
            </a:r>
            <a:endParaRPr lang="en-US" altLang="zh-CN" sz="2800" dirty="0"/>
          </a:p>
        </p:txBody>
      </p:sp>
      <p:sp>
        <p:nvSpPr>
          <p:cNvPr id="6" name="QB_6_AN.37_1#bf70627c9.blank?pid=7bf675b2c&amp;color=0,0,0&amp;vpa=23&amp;vtp=1&amp;bbb=1&amp;hb=1"/>
          <p:cNvSpPr/>
          <p:nvPr/>
        </p:nvSpPr>
        <p:spPr>
          <a:xfrm>
            <a:off x="612648" y="23806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爱、美与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自由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2e4878b2.fixed?pid=e3b6ae215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52e4878b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3b6ae215.fixed?pid=713b3429b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中国现当代作家作品研习——时代镜像</a:t>
            </a:r>
            <a:endParaRPr lang="en-US" altLang="zh-CN" sz="4000" dirty="0"/>
          </a:p>
        </p:txBody>
      </p:sp>
      <p:sp>
        <p:nvSpPr>
          <p:cNvPr id="3" name="C_3#e3b6ae215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e3b6ae215.fixed?pid=713b3429b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第6课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大堰河——我的保姆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再别康桥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e3b6ae215.fixed?pid=713b3429b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3_BD#e3b6ae215.fixed?pid=713b3429b&amp;color=0,173,163&amp;vtp=1&amp;bbb=1"/>
              <p:cNvSpPr/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课时2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再别康桥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5" name="C_3_BD#e3b6ae215.fixed?pid=713b3429b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blipFill rotWithShape="1">
                <a:blip r:embed="rId2"/>
                <a:stretch>
                  <a:fillRect l="-2" t="-1757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aba6fc528?pid=52e4878b2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傍晚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，你踱步至湖畔。微风徐来，湖面波光闪烁，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柳枝轻触水面，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似在与你作别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。这片湖畔，曾陪伴着你晨读，看着你嬉戏，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可如今，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它即将成为记忆中的风景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。当你驻足湖边，指尖摩挲轻柔的柳枝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别的愁绪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，是否已在心底悄然蔓延？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曾经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，徐志摩于剑桥大学，亦有这般青春离别之刻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。他将对校园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的眷恋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，凝于笔端，写成《再别康桥》。今日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，就让我们一同走进这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，领略藏于青春离别间的温柔与怅惘。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706a6fde?pid=52e4878b2&amp;color=0,173,163&amp;vtp=1&amp;bt=1&amp;bbb=1"/>
          <p:cNvSpPr/>
          <p:nvPr/>
        </p:nvSpPr>
        <p:spPr>
          <a:xfrm>
            <a:off x="612648" y="466345"/>
            <a:ext cx="10963656" cy="5081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把握诗歌内容，赏析绘画美</a:t>
            </a:r>
            <a:endParaRPr lang="en-US" altLang="zh-CN" sz="3000" dirty="0"/>
          </a:p>
        </p:txBody>
      </p:sp>
      <p:sp>
        <p:nvSpPr>
          <p:cNvPr id="3" name="QB_6_BD.51_1#1b20e6d6f?pid=a706a6fde&amp;color=0,0,0&amp;vtp=1&amp;bbb=1&amp;hb=1&amp;hltap=1"/>
          <p:cNvSpPr/>
          <p:nvPr/>
        </p:nvSpPr>
        <p:spPr>
          <a:xfrm>
            <a:off x="612648" y="1037844"/>
            <a:ext cx="10963656" cy="51273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《再别康桥》以如画笔触勾勒多个经典场景，请结合诗歌内容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用一句话概括画面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，并指出这些画面营造出的意境特点。（10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2_1#1b20e6d6f?pid=a706a6fde&amp;color=0,0,0&amp;vtp=1&amp;bbb=1&amp;hb=1&amp;hla=1"/>
          <p:cNvSpPr/>
          <p:nvPr/>
        </p:nvSpPr>
        <p:spPr>
          <a:xfrm>
            <a:off x="612648" y="2057781"/>
            <a:ext cx="10963656" cy="4122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第一节：画面，诗人挥手作别西天绚丽的云彩；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意境特点，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展现出轻盈洒脱又暗含不舍的离别氛围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。②第二节：画面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，河畔柳树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在夕阳映照下宛如柔美新娘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；意境特点，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体现温馨浪漫的诗意之美。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第三节：画面，软泥上的青荇在水波中向诗人招手；意境特点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造出灵动活泼的氛围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。④第四节：画面，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榆树荫下的清泉宛如彩虹；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意境特点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，展现画面奇幻瑰丽的色彩。⑤第五节：画面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，诗人满载星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辉撑篙划向康河深处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；意境特点，展现出悠然沉醉的氛围。（每点2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1分，特点1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1_1#46b79fb6a?pid=a706a6fde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诗人选取了哪些意象？借这些意象，他传递出怎样的情感？（6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2_1#46b79fb6a?pid=a706a6fde&amp;color=0,0,0&amp;vtp=1&amp;bt=1&amp;bbb=1&amp;hb=1&amp;hla=1"/>
          <p:cNvSpPr/>
          <p:nvPr/>
        </p:nvSpPr>
        <p:spPr>
          <a:xfrm>
            <a:off x="612648" y="109538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1）意象包括云彩、金柳、青荇、柔波、清泉、青草、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星辉、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夏虫等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2）诗人借云彩、金柳、青荇、夏虫等意象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，表达对康桥的喜爱以及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泛舟康河的愉悦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，亦表达心中无限的眷恋与离愁。（4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1_1#072f3a75c?pid=a706a6fde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诗中运用大量含有色彩的词语，使诗歌画面极具表现力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。请找出这些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，并从诗歌绘画美与情感表达的角度，分析其艺术效果。（6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2_1#072f3a75c?pid=a706a6fde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1）含有色彩的词语：“金柳”“青荇”“彩虹”“青草”等。（2分）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2）艺术效果：①营造出绚丽多彩的画面，丰富视觉感受，如“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金柳”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的暖色调赋予画面温暖柔和之感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，“青荇”“青草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”的冷色调增添画面清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新灵动之美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，使诗歌极具绘画美；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②直观展现诗人对康桥景色的喜爱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与眷恋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，将其对康桥的深情融入斑斓色彩之中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，让读者更易感知诗歌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中深沉而细腻的情感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4be19b61?pid=52e4878b2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感受诗歌韵律，赏析音乐美</a:t>
            </a:r>
            <a:endParaRPr lang="en-US" altLang="zh-CN" sz="3000" dirty="0"/>
          </a:p>
        </p:txBody>
      </p:sp>
      <p:sp>
        <p:nvSpPr>
          <p:cNvPr id="3" name="QB_6_BD.51_1#ada78475d?pid=e4be19b61&amp;color=0,0,0&amp;vtp=1&amp;bbb=1&amp;hb=1&amp;hltap=1"/>
          <p:cNvSpPr/>
          <p:nvPr/>
        </p:nvSpPr>
        <p:spPr>
          <a:xfrm>
            <a:off x="612648" y="1125728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请从押韵、节奏、复沓三个方面，简要赏析《再别康桥》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的音乐美。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2_1#ada78475d?pid=e4be19b61&amp;color=0,0,0&amp;vtp=1&amp;bbb=1&amp;hb=1&amp;hla=1"/>
          <p:cNvSpPr/>
          <p:nvPr/>
        </p:nvSpPr>
        <p:spPr>
          <a:xfrm>
            <a:off x="612648" y="2393188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押韵和谐：全诗韵脚整齐，如“来，彩；娘，漾；摇，草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节的偶句末尾押韵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，朗朗上口，形成轻盈的韵律感。②节奏灵活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“轻轻”“悄悄”等叠词，搭配交错的长短句，节奏灵活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，音节舒缓悠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。③复沓回环：诗歌首尾语意相似，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营造出余韵袅袅的音乐效果，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强化了离别的怅惘之情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b6b58f61?pid=52e4878b2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分析视觉感受，赏析建筑美</a:t>
            </a:r>
            <a:endParaRPr lang="en-US" altLang="zh-CN" sz="3000" dirty="0"/>
          </a:p>
        </p:txBody>
      </p:sp>
      <p:sp>
        <p:nvSpPr>
          <p:cNvPr id="3" name="QB_6_BD.51_1#bd7fa070d?pid=db6b58f61&amp;color=0,0,0&amp;vtp=1&amp;bbb=1&amp;hb=1&amp;hltap=1"/>
          <p:cNvSpPr/>
          <p:nvPr/>
        </p:nvSpPr>
        <p:spPr>
          <a:xfrm>
            <a:off x="612648" y="1125728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请从结构、诗行、首尾关系三个方面，简要赏析《再别康桥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》的建筑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2_1#bd7fa070d?pid=db6b58f61&amp;color=0,0,0&amp;vtp=1&amp;bbb=1&amp;hb=1&amp;hla=1"/>
          <p:cNvSpPr/>
          <p:nvPr/>
        </p:nvSpPr>
        <p:spPr>
          <a:xfrm>
            <a:off x="612648" y="2393188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结构工整：全诗共七节，每节四行，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宛如建筑中的对称结构，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呈现视觉上的均衡美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。②诗行匀称：每行字数相近，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虽非严格等长，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但通过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“的”字结构，如“悄悄是别离的笙箫”“沉默是今晚的康桥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成节奏的整齐感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，兼具参差与和谐。③首尾呼应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：首节与末节句式重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——“轻轻的”“悄悄的”，形成“闭合式”结构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，增强诗歌整体的完整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性与庄重感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eddbe450?pid=52e4878b2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学习表达技巧，赏析表达效果</a:t>
            </a:r>
            <a:endParaRPr lang="en-US" altLang="zh-CN" sz="3000" dirty="0"/>
          </a:p>
        </p:txBody>
      </p:sp>
      <p:sp>
        <p:nvSpPr>
          <p:cNvPr id="3" name="QO_6_BD.51_1#64d205861?pid=feddbe450&amp;color=0,0,0&amp;vtp=1&amp;bbb=1&amp;hb=1"/>
          <p:cNvSpPr/>
          <p:nvPr/>
        </p:nvSpPr>
        <p:spPr>
          <a:xfrm>
            <a:off x="612648" y="112572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这首诗多处运用了精妙的比喻手法，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试分析这些比喻的表达效果。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7_BD.52_1#bbf52e7f7?pid=64d205861&amp;color=0,0,0&amp;vtp=1&amp;bbb=1&amp;hb=1&amp;hltap=1"/>
          <p:cNvSpPr/>
          <p:nvPr/>
        </p:nvSpPr>
        <p:spPr>
          <a:xfrm>
            <a:off x="612648" y="2410523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那河畔的金柳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，/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是夕阳中的新娘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QB_7_AN.53_1#bbf52e7f7?pid=64d205861&amp;color=0,0,0&amp;vtp=1&amp;bbb=1&amp;hb=1&amp;hla=1"/>
          <p:cNvSpPr/>
          <p:nvPr/>
        </p:nvSpPr>
        <p:spPr>
          <a:xfrm>
            <a:off x="612648" y="3037903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把金柳比作夕阳中的新娘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，形象地描绘出金柳在夕阳映照下的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柔美姿态和艳丽色彩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，让景物富有生机与活力。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②融入了诗人对康桥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景色的喜爱与赞美之情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，使情感表达更生动、含蓄。（每点2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1_1#c7cf2a0bf?pid=64d205861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那榆荫下的一潭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不是清泉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是天上虹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52_1#c7cf2a0bf?pid=64d205861&amp;color=0,0,0&amp;vtp=1&amp;bt=1&amp;bbb=1&amp;hb=1&amp;hla=1"/>
          <p:cNvSpPr/>
          <p:nvPr/>
        </p:nvSpPr>
        <p:spPr>
          <a:xfrm>
            <a:off x="612648" y="109538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将榆荫下的清泉比作天上虹，生动地写出清泉色彩绚丽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光粼粼的特点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，营造出梦幻般的氛围。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②暗示这清泉承载着诗人美好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的回忆与梦想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，表达出诗人对康桥的眷恋与珍视。（每点2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1_1#74162866d?pid=feddbe450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诗歌的第一节三次用到“轻轻的”，而第七节却变成了“悄悄的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”。试分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析这样的用词变化能产生怎样的表达效果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2_1#74162866d?pid=feddbe450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第一节三次使用“轻轻的”，反复强调动作的轻柔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，表明诗人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生怕惊扰康桥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，尽显对康桥的深情与不舍，营造出宁静、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温柔的氛围。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第七节变为“悄悄的”，进一步强化离别的静谧与惆怅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，使情感更显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，又增添了几分落寞与哀愁。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③首节与末节用词稍有变化又相互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呼应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，使诗歌结构严谨，回环往复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，增强了诗歌的整体美感与艺术感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染力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1_1#d915aa9ac?pid=feddbe450&amp;color=0,0,0&amp;vtp=1&amp;bt=1&amp;bbb=1&amp;hb=1&amp;hltap=1"/>
          <p:cNvSpPr/>
          <p:nvPr/>
        </p:nvSpPr>
        <p:spPr>
          <a:xfrm>
            <a:off x="612648" y="468000"/>
            <a:ext cx="10963656" cy="55972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下面的诗句非常出彩，试赏析诗句的妙处。（6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揉碎在浮藻间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沉淀着彩虹似的梦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2_1#d915aa9ac?pid=feddbe450&amp;color=0,0,0&amp;vtp=1&amp;bt=1&amp;bbb=1&amp;hb=1&amp;hla=1"/>
          <p:cNvSpPr/>
          <p:nvPr/>
        </p:nvSpPr>
        <p:spPr>
          <a:xfrm>
            <a:off x="612648" y="1722507"/>
            <a:ext cx="10963656" cy="435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结构角度：诗句巧妙引出下文的“寻梦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”，起到承上启下的过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渡作用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，使诗歌行文流畅，结构自然连贯。②内容情感角度：“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沉淀”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，体现诗人对康桥生活记忆的深刻与珍视，“彩虹似的梦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”饱含诗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人对康桥美好过往的留恋与怀念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。③手法角度：虚实结合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，实写榆荫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下的清泉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，“揉碎”一词生动表现出清泉光影的破碎之美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；虚写联想到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“彩虹似的梦”，将眼前实景与心中所想相连，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丰富诗歌内涵。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6b4245845?lid=6b4245845&amp;cid=6b4245845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6b4245845?lid=6b4245845&amp;cid=6b4245845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6b4245845?lid=52e4878b2&amp;cid=52e4878b2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6b4245845?lid=52e4878b2&amp;cid=52e4878b2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6b4245845?lid=e8de4084d&amp;cid=e8de4084d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6b4245845?lid=e8de4084d&amp;cid=e8de4084d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7e7ff132?pid=feddbe450&amp;color=0,0,0&amp;vtp=1&amp;bt=1&amp;bbb=1&amp;hb=1"/>
          <p:cNvSpPr/>
          <p:nvPr/>
        </p:nvSpPr>
        <p:spPr>
          <a:xfrm>
            <a:off x="612648" y="468000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虚实结合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诗歌理论中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虚实通常涵盖以下四种类型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指作者描绘的实体形象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是由实体形象暗示出的虚拟形象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1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已是悬崖百丈冰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犹有花枝俏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卜算子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咏梅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待到山花烂漫时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她在丛中笑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卜算子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咏梅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7e7ff132?pid=feddbe450&amp;color=0,0,0&amp;vtp=1&amp;bt=1&amp;bbb=1&amp;hb=1"/>
          <p:cNvSpPr/>
          <p:nvPr/>
        </p:nvSpPr>
        <p:spPr>
          <a:xfrm>
            <a:off x="612648" y="46800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为客观有形的物象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是主观的无形活动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巴山夜雨涨秋池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李商隐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夜雨寄北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我欲因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之梦吴越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仙之人兮列如麻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梦游天姥吟留别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指具体描绘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即抽象议论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乱石穿空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惊涛拍岸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卷起千堆雪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苏轼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念奴娇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赤壁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人有悲欢离合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月有阴晴圆缺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此事古难全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。［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苏轼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水调歌头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》（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明月几何有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7e7ff132?pid=feddbe450&amp;color=0,0,0&amp;vtp=1&amp;bt=1&amp;bbb=1&amp;hb=1"/>
          <p:cNvSpPr/>
          <p:nvPr/>
        </p:nvSpPr>
        <p:spPr>
          <a:xfrm>
            <a:off x="612648" y="468000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是眼底景象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为意中景物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接天莲叶无穷碧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映日荷花别样红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杨万里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晓出净慈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寺送林子方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去年今日此门中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人面桃花相映红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崔护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题都城南庄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在诗歌里运用虚实结合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能丰富意象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拓展意境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有时形成鲜明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有时起到渲染烘托作用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以突出诗歌主旨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8de4084d.fixed?pid=e3b6ae215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4#e8de4084d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1_1#372758416?pid=e8de4084d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请从抒情主人公形象塑造的角度，分析本课两首诗的异同点。（8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2_1#372758416?pid=e8de4084d&amp;color=0,0,0&amp;vtp=1&amp;bt=1&amp;bbb=1&amp;hb=1&amp;hla=1"/>
          <p:cNvSpPr/>
          <p:nvPr/>
        </p:nvSpPr>
        <p:spPr>
          <a:xfrm>
            <a:off x="612648" y="1018545"/>
            <a:ext cx="10963656" cy="5078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1）相同点：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两首诗的抒情主人公形象皆源于诗人自身经历，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都承载着诗人自己的情感体验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，具有鲜明的个人化色彩。（2分）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2）不同点：①身份背景不同，《大堰河——我的保姆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》的主人公出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生后被送到贫苦保姆家中寄养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在一定程度上可以说成长于社会底层；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再别康桥》的主人公是受西方文化熏陶的知识分子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，有着优雅的气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质和浪漫的情怀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。②情感基调与形象特征不同，《大堰河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——我的保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》的主人公对保姆感恩怀念，同情其命运，愤懑社会不公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，心系底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；《再别康桥》的主人公爱恋康桥，心中充满离别惆怅，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浪漫伤感，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是个多情的文人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39faa4b6?pid=e8de4084d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6_BD#9120b9f2c?pid=839faa4b6&amp;color=0,0,0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7_BD#42cab586b?pid=9120b9f2c&amp;color=0,0,0&amp;vtp=1&amp;bbb=1&amp;hb=1"/>
          <p:cNvSpPr/>
          <p:nvPr/>
        </p:nvSpPr>
        <p:spPr>
          <a:xfrm>
            <a:off x="612648" y="1632077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以感恩为笔，绘就诗中温情画卷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大堰河将她的血肉之躯化作源源不断的生命清泉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不仅抚育了艾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青成长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更润泽了他的情感世界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康桥宛如徐志摩心中的精神圣土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那灵动的水波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悄然开启了他的心灵之门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赋予他无尽的创作灵感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无疑是我们每个人生命中须臾不可离的阳光雨露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它如涓涓细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滋养着我们的人生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怀揣感恩之心前行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便会发现在生活的广袤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天地间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处处都是让人流连忘返的迷人风景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42cab586b?pid=9120b9f2c&amp;color=0,0,0&amp;vtp=1&amp;bt=1&amp;bbb=1"/>
          <p:cNvSpPr/>
          <p:nvPr/>
        </p:nvSpPr>
        <p:spPr>
          <a:xfrm>
            <a:off x="612648" y="468000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感恩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情感共鸣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精神滋养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strike="noStrike" kern="1200" cap="none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感恩将平凡铸成永恒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艾青笔下大堰河粗糙的双手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托起了他生命</a:t>
            </a:r>
            <a:endParaRPr kumimoji="0" lang="en-US" altLang="zh-CN" sz="2800" b="0" i="0" u="dotted" strike="noStrike" kern="1200" cap="none" spc="-5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的曙光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徐志摩诗中康桥的波光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荡漾着他心中的眷恋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日常生活中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kumimoji="0" lang="en-US" altLang="zh-CN" sz="2800" b="0" i="0" u="dotted" strike="noStrike" kern="1200" cap="none" spc="-5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母亲做的饭菜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恩师的指导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陌生人递来的伞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都是生命中不熄的微光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dotted" strike="noStrike" kern="1200" cap="none" spc="-5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懂得感恩的人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总能听见万物低语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大堰河的乳汁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康桥的微波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敦煌</a:t>
            </a:r>
            <a:endParaRPr kumimoji="0" lang="en-US" altLang="zh-CN" sz="2800" b="0" i="0" u="dotted" strike="noStrike" kern="1200" cap="none" spc="-5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的壁画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都是岁月写就的诗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感恩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是对生命最深的领悟</a:t>
            </a:r>
            <a:r>
              <a:rPr kumimoji="0" lang="en-US" altLang="zh-CN" sz="2800" b="0" i="0" u="dotted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71ff4e43?pid=839faa4b6&amp;color=0,0,0&amp;vtp=1&amp;bt=1&amp;bbb=1"/>
          <p:cNvSpPr/>
          <p:nvPr/>
        </p:nvSpPr>
        <p:spPr>
          <a:xfrm>
            <a:off x="612648" y="466345"/>
            <a:ext cx="10963656" cy="605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p:sp>
        <p:nvSpPr>
          <p:cNvPr id="3" name="P_7_BD#73702743a?pid=071ff4e43&amp;color=0,0,0&amp;vtp=1&amp;bbb=1"/>
          <p:cNvSpPr/>
          <p:nvPr/>
        </p:nvSpPr>
        <p:spPr>
          <a:xfrm>
            <a:off x="612648" y="1142111"/>
            <a:ext cx="10963656" cy="498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呵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，母亲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舒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婷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你苍白的指尖理着我的双鬓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我禁不住像儿时一样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紧紧拉住你的衣襟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母亲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为了留住你渐渐隐去的身影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虽然晨曦已把梦剪成烟缕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#1.1.6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73702743a?pid=071ff4e43&amp;color=0,0,0&amp;vtp=1&amp;bt=1&amp;bbb=1"/>
          <p:cNvSpPr/>
          <p:nvPr/>
        </p:nvSpPr>
        <p:spPr>
          <a:xfrm>
            <a:off x="612648" y="468000"/>
            <a:ext cx="10963656" cy="55060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我还是久久不敢睁开眼睛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我依旧珍藏着那鲜红的围巾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生怕浣洗会使它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失去你特有的温馨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母亲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岁月的流水不也同样无情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生怕记忆也一般褪色呵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我怎敢轻易打开它的画屏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algn="ctr"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为了一根刺我曾向你哭喊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#1.1.15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73702743a?pid=071ff4e43&amp;color=0,0,0&amp;vtp=1&amp;bt=1&amp;bbb=1"/>
          <p:cNvSpPr/>
          <p:nvPr/>
        </p:nvSpPr>
        <p:spPr>
          <a:xfrm>
            <a:off x="612648" y="468000"/>
            <a:ext cx="10963656" cy="55060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如今戴着荆冠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一声也不敢呻吟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母亲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我常悲哀地仰望你的照片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纵然呼唤能够穿透黄土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我怎敢惊动你的安眠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我还不敢这样陈列爱的礼品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虽然我写了许多支歌</a:t>
            </a:r>
            <a:endParaRPr lang="en-US" altLang="zh-CN" sz="2800" dirty="0"/>
          </a:p>
          <a:p>
            <a:pPr algn="ctr"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给黎明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#1.1.24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b4245845.fixed?pid=e3b6ae215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6b4245845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73702743a?pid=071ff4e43&amp;color=0,0,0&amp;vtp=1&amp;bt=1&amp;bbb=1"/>
          <p:cNvSpPr/>
          <p:nvPr/>
        </p:nvSpPr>
        <p:spPr>
          <a:xfrm>
            <a:off x="612648" y="468000"/>
            <a:ext cx="10963656" cy="2499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母亲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我的甜柔深谧的怀念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不是激流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不是瀑布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是花木掩映中唱不出歌声的古井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#1.1.28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73702743a?pid=071ff4e43&amp;color=0,0,0&amp;vtp=1&amp;bt=1&amp;bbb=1&amp;hb=1"/>
          <p:cNvSpPr/>
          <p:nvPr/>
        </p:nvSpPr>
        <p:spPr>
          <a:xfrm>
            <a:off x="612648" y="468000"/>
            <a:ext cx="10963656" cy="563772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名师赏评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本诗以细腻的笔触在时光与记忆中展开对母爱的深情倾诉。“苍白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的指尖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”“鲜红的围巾”“照片”等日常意象，将母爱转化为可触细节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”等动作，尽显对母亲的怀念与对母亲的深沉的爱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。情感在不同的时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空中穿梭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：儿时拉住母亲衣襟的眷恋、长大后戴着荆冠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、不敢呻吟的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隐忍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、面对生死相隔不敢惊动母亲安眠的愧疚，层层递进。结尾以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”隐喻怀念，相较“激流”“瀑布”的外放，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更显情感深谧如地下暗流。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诗中四次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“呵，母亲”的反复呼告，似泣似诉；“禁不住”与“不敢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”等写出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对母爱既依赖又敬畏的复杂心理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全诗以克制的语言与日常的意象，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在眷恋与遗憾中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，让感恩与怀念成为掩藏在生活肌理下的真实心跳。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a6de56278?pid=839faa4b6&amp;color=0,0,0&amp;vtp=1&amp;bt=1&amp;bbb=1"/>
          <p:cNvSpPr/>
          <p:nvPr/>
        </p:nvSpPr>
        <p:spPr>
          <a:xfrm>
            <a:off x="612648" y="466345"/>
            <a:ext cx="10963656" cy="51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7_BD.51_1#22fd13d74?pid=a6de56278&amp;color=0,0,0&amp;vtp=1&amp;bbb=1&amp;hb=1&amp;hltap=1"/>
          <p:cNvSpPr/>
          <p:nvPr/>
        </p:nvSpPr>
        <p:spPr>
          <a:xfrm>
            <a:off x="612648" y="1050544"/>
            <a:ext cx="10963656" cy="51273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请以“离别·感恩”为主题，运用虚实结合的手法，写一段文字。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意象鲜明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，情感真挚，虚实过渡自然，150个字左右。（10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7_AN.52_1#22fd13d74?pid=a6de56278&amp;color=0,0,0&amp;vtp=1&amp;bbb=1&amp;hb=1&amp;hla=1"/>
          <p:cNvSpPr/>
          <p:nvPr/>
        </p:nvSpPr>
        <p:spPr>
          <a:xfrm>
            <a:off x="612648" y="2070481"/>
            <a:ext cx="10963656" cy="4122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示例）粉笔灰在夕阳中缓缓沉降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，像一场细雪遮掩了写满公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式的黑板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。课桌表面的刻痕——那是同桌用钥匙刻的“加油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”，如今已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被无数张试卷磨得发亮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。班主任突然敲了敲黑板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，粉笔灰在空中惊起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，我看见窗外香樟树的影子正爬上走廊，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那些在树荫下背过的古诗、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读过的文章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，突然都变成了振翅的纸鹤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。书包里崭新的毕业纪念册沉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甸甸的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，而那扉页上墨迹未干的赠言，是各奔东西前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，我们留给彼此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会开花的地图坐标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。（虚实结合且过渡自然3分，意象鲜明3分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，情感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2分，字数符合要求2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d5bf2ecd?pid=6b4245845&amp;color=0,0,0&amp;vtp=1&amp;bt=1&amp;bbb=1"/>
          <p:cNvSpPr/>
          <p:nvPr/>
        </p:nvSpPr>
        <p:spPr>
          <a:xfrm>
            <a:off x="612648" y="466344"/>
            <a:ext cx="10963656" cy="51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865708ead?htil=1&amp;pid=ad5bf2ecd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43643" y="1196848"/>
            <a:ext cx="2002083" cy="2504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865708ead?htil=1&amp;pid=ad5bf2ecd&amp;color=0,0,0&amp;vtp=1&amp;bbb=1&amp;hb=1&amp;hs=1"/>
          <p:cNvSpPr/>
          <p:nvPr/>
        </p:nvSpPr>
        <p:spPr>
          <a:xfrm>
            <a:off x="612648" y="1050544"/>
            <a:ext cx="7808976" cy="35875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徐志摩（1897—1931），原名徐章垿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，浙江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海宁人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，诗人、散文家。1918年赴美留学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至英国剑桥大学学习，深受西方浪漫主义诗歌影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。1923年参与创立新月社，主编《新月》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月刊，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倡导新诗格律化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。1931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年因飞机失事遇难。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他的诗作风格轻柔明丽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，语言清新雅致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喻精妙贴切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常萦绕着朦胧与感伤的独特气质，</a:t>
            </a:r>
            <a:endParaRPr lang="en-US" altLang="zh-CN" sz="2800" dirty="0"/>
          </a:p>
        </p:txBody>
      </p:sp>
      <p:sp>
        <p:nvSpPr>
          <p:cNvPr id="5" name="P_6_BD#865708ead?htil=1&amp;pid=ad5bf2ecd&amp;color=0,0,0&amp;vtp=1&amp;bbb=1&amp;hb=1&amp;hs=1"/>
          <p:cNvSpPr/>
          <p:nvPr/>
        </p:nvSpPr>
        <p:spPr>
          <a:xfrm>
            <a:off x="611994" y="4664774"/>
            <a:ext cx="10968012" cy="150704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充满对自由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爱情与自然的炽热追求。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：诗集《志摩的诗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》《翡冷翠的一夜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》《猛虎集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《落叶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》《巴黎的鳞爪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》，小说散文集《轮盘》，等等。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55dd59ee?pid=6b424584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ace734315?pid=955dd59ee&amp;color=0,0,0&amp;vtp=1&amp;bbb=1&amp;hb=1"/>
          <p:cNvSpPr/>
          <p:nvPr/>
        </p:nvSpPr>
        <p:spPr>
          <a:xfrm>
            <a:off x="612648" y="1135253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康桥，即剑桥，1921年春至1922年8月，徐志摩在剑桥留学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时间并不很长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，对于徐志摩而言却是生命历程里极为重要的一段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的眼是康桥教我睁的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，我的求知欲是康桥给我拨动的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，我的自我的意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识是康桥给我胚胎的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。”（《吸烟与文化》）1928年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，徐志摩再度游历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，写下了这首诗，将满腹眷恋与记忆融入其中。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e9088fcd?pid=6b424584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000" dirty="0"/>
          </a:p>
        </p:txBody>
      </p:sp>
      <p:sp>
        <p:nvSpPr>
          <p:cNvPr id="3" name="P_6#b9893fab5?pid=2e9088fcd&amp;color=0,0,0&amp;vtp=1&amp;bbb=1"/>
          <p:cNvSpPr/>
          <p:nvPr/>
        </p:nvSpPr>
        <p:spPr>
          <a:xfrm>
            <a:off x="612648" y="1140810"/>
            <a:ext cx="10963656" cy="5608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中国新诗流派</a:t>
            </a:r>
            <a:r>
              <a:rPr lang="en-US" altLang="zh-CN" sz="100" b="1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</a:t>
            </a:r>
            <a:endParaRPr lang="en-US" altLang="zh-CN" sz="2800" dirty="0"/>
          </a:p>
        </p:txBody>
      </p:sp>
      <p:graphicFrame>
        <p:nvGraphicFramePr>
          <p:cNvPr id="8" name="P_6_BD#b9893fab5?colgroup=3,3,4,10,6&amp;pid=2e9088fcd&amp;color=0,0,0&amp;vtp=1&amp;bbb=1&amp;hb=1"/>
          <p:cNvGraphicFramePr>
            <a:graphicFrameLocks noGrp="1"/>
          </p:cNvGraphicFramePr>
          <p:nvPr/>
        </p:nvGraphicFramePr>
        <p:xfrm>
          <a:off x="612648" y="1840865"/>
          <a:ext cx="10917936" cy="3291333"/>
        </p:xfrm>
        <a:graphic>
          <a:graphicData uri="http://schemas.openxmlformats.org/drawingml/2006/table">
            <a:tbl>
              <a:tblPr/>
              <a:tblGrid>
                <a:gridCol w="1371600"/>
                <a:gridCol w="1298448"/>
                <a:gridCol w="1655064"/>
                <a:gridCol w="4041648"/>
                <a:gridCol w="2551176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流派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代表诗人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核心主张/创作特点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代表作品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34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新月派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二十世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纪二三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十年代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徐志摩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闻一多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朱湘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①提出“三美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”主张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音乐美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绘画美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筑美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②倡导新诗格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律化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讲究音节和韵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脚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徐志摩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《再别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康桥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闻一多《死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水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P_6_BD#b9893fab5?colgroup=3,3,4,10,6&amp;pid=2e9088fcd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17936" cy="3367279"/>
        </p:xfrm>
        <a:graphic>
          <a:graphicData uri="http://schemas.openxmlformats.org/drawingml/2006/table">
            <a:tbl>
              <a:tblPr/>
              <a:tblGrid>
                <a:gridCol w="1371600"/>
                <a:gridCol w="1298448"/>
                <a:gridCol w="1655064"/>
                <a:gridCol w="4041648"/>
                <a:gridCol w="2551176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流派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代表诗人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核心主张/创作特点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代表作品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08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象征派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二十世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纪二三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十年代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李金发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穆木天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王独清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①注重用象征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隐喻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暗示等手法表达情感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强调“诗的朦胧美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语言晦涩新奇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突破传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统诗歌的直白抒情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李金发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《微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雨》《食客与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凶年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穆木天《旅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心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P_6_BD#b9893fab5?colgroup=3,3,4,10,6&amp;pid=2e9088fcd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17936" cy="4489451"/>
        </p:xfrm>
        <a:graphic>
          <a:graphicData uri="http://schemas.openxmlformats.org/drawingml/2006/table">
            <a:tbl>
              <a:tblPr/>
              <a:tblGrid>
                <a:gridCol w="1371600"/>
                <a:gridCol w="1298448"/>
                <a:gridCol w="1655064"/>
                <a:gridCol w="4041648"/>
                <a:gridCol w="2551176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流派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代表诗人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核心主张/创作特点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代表作品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2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现代派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二十世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纪三四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十年代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戴望舒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卞之琳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何其芳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①融合象征主义与意象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派等潮流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②以象征意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象表达现代人的幻灭与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迷茫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③打破格律束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缚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采用自由体形式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语言趋于口语化与生活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化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戴望舒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《雨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巷》《寻梦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者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卞之琳《断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章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何其芳《预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言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10495</Words>
  <Application>WPS 演示</Application>
  <PresentationFormat>宽屏</PresentationFormat>
  <Paragraphs>609</Paragraphs>
  <Slides>42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58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Calibri</vt:lpstr>
      <vt:lpstr>Arial Unicode MS</vt:lpstr>
      <vt:lpstr>等线</vt:lpstr>
      <vt:lpstr>Calibri</vt:lpstr>
      <vt:lpstr>楷体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2025-07-25T02:58:00Z</dcterms:created>
  <dcterms:modified xsi:type="dcterms:W3CDTF">2025-09-04T02:28:31Z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5D3F7C8DEF0F4844A0D905C05E232913_12</vt:lpwstr>
  </property>
  <property fmtid="{D5CDD505-2E9C-101B-9397-08002B2CF9AE}" pid="3" name="KSOProductBuildVer">
    <vt:lpwstr>2052-12.1.0.22529</vt:lpwstr>
  </property>
</Properties>
</file>